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7"/>
  </p:notesMasterIdLst>
  <p:sldIdLst>
    <p:sldId id="485" r:id="rId2"/>
    <p:sldId id="495" r:id="rId3"/>
    <p:sldId id="496" r:id="rId4"/>
    <p:sldId id="536" r:id="rId5"/>
    <p:sldId id="498" r:id="rId6"/>
    <p:sldId id="499" r:id="rId7"/>
    <p:sldId id="500" r:id="rId8"/>
    <p:sldId id="501" r:id="rId9"/>
    <p:sldId id="502" r:id="rId10"/>
    <p:sldId id="540" r:id="rId11"/>
    <p:sldId id="537" r:id="rId12"/>
    <p:sldId id="538" r:id="rId13"/>
    <p:sldId id="514" r:id="rId14"/>
    <p:sldId id="541" r:id="rId15"/>
    <p:sldId id="542" r:id="rId16"/>
    <p:sldId id="543" r:id="rId17"/>
    <p:sldId id="544" r:id="rId18"/>
    <p:sldId id="545" r:id="rId19"/>
    <p:sldId id="547" r:id="rId20"/>
    <p:sldId id="548" r:id="rId21"/>
    <p:sldId id="549" r:id="rId22"/>
    <p:sldId id="552" r:id="rId23"/>
    <p:sldId id="553" r:id="rId24"/>
    <p:sldId id="554" r:id="rId25"/>
    <p:sldId id="555" r:id="rId26"/>
    <p:sldId id="556" r:id="rId27"/>
    <p:sldId id="557" r:id="rId28"/>
    <p:sldId id="562" r:id="rId29"/>
    <p:sldId id="563" r:id="rId30"/>
    <p:sldId id="564" r:id="rId31"/>
    <p:sldId id="565" r:id="rId32"/>
    <p:sldId id="566" r:id="rId33"/>
    <p:sldId id="567" r:id="rId34"/>
    <p:sldId id="568" r:id="rId35"/>
    <p:sldId id="569" r:id="rId36"/>
    <p:sldId id="570" r:id="rId37"/>
    <p:sldId id="571" r:id="rId38"/>
    <p:sldId id="572" r:id="rId39"/>
    <p:sldId id="573" r:id="rId40"/>
    <p:sldId id="574" r:id="rId41"/>
    <p:sldId id="575" r:id="rId42"/>
    <p:sldId id="576" r:id="rId43"/>
    <p:sldId id="577" r:id="rId44"/>
    <p:sldId id="578" r:id="rId45"/>
    <p:sldId id="579" r:id="rId4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95"/>
            <p14:sldId id="496"/>
            <p14:sldId id="536"/>
            <p14:sldId id="498"/>
            <p14:sldId id="499"/>
            <p14:sldId id="500"/>
            <p14:sldId id="501"/>
            <p14:sldId id="502"/>
            <p14:sldId id="540"/>
            <p14:sldId id="537"/>
            <p14:sldId id="538"/>
            <p14:sldId id="514"/>
            <p14:sldId id="541"/>
            <p14:sldId id="542"/>
            <p14:sldId id="543"/>
            <p14:sldId id="544"/>
            <p14:sldId id="545"/>
            <p14:sldId id="547"/>
            <p14:sldId id="548"/>
            <p14:sldId id="549"/>
            <p14:sldId id="552"/>
            <p14:sldId id="553"/>
            <p14:sldId id="554"/>
            <p14:sldId id="555"/>
            <p14:sldId id="556"/>
            <p14:sldId id="557"/>
            <p14:sldId id="562"/>
            <p14:sldId id="563"/>
            <p14:sldId id="564"/>
            <p14:sldId id="565"/>
            <p14:sldId id="566"/>
            <p14:sldId id="567"/>
            <p14:sldId id="568"/>
            <p14:sldId id="569"/>
            <p14:sldId id="570"/>
            <p14:sldId id="571"/>
            <p14:sldId id="572"/>
            <p14:sldId id="573"/>
            <p14:sldId id="574"/>
            <p14:sldId id="575"/>
            <p14:sldId id="576"/>
            <p14:sldId id="577"/>
            <p14:sldId id="578"/>
            <p14:sldId id="579"/>
          </p14:sldIdLst>
        </p14:section>
        <p14:section name="Operations" id="{87B982B4-CBB2-C14B-980A-235021ECE9F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7" autoAdjust="0"/>
    <p:restoredTop sz="86757" autoAdjust="0"/>
  </p:normalViewPr>
  <p:slideViewPr>
    <p:cSldViewPr snapToGrid="0" snapToObjects="1">
      <p:cViewPr varScale="1">
        <p:scale>
          <a:sx n="130" d="100"/>
          <a:sy n="130" d="100"/>
        </p:scale>
        <p:origin x="-1168"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9B87A38-3CEC-41F8-9B8A-7D549F200228}" type="slidenum">
              <a:rPr lang="en-US" smtClean="0"/>
              <a:t>16</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9B87A38-3CEC-41F8-9B8A-7D549F200228}" type="slidenum">
              <a:rPr lang="en-US" smtClean="0"/>
              <a:t>17</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7" name="Shape 17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Libraries = runtime package managers like Ruby gems, Node modules, Python PIP packages</a:t>
            </a:r>
          </a:p>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234713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a:prstGeom prst="rect">
            <a:avLst/>
          </a:prstGeom>
        </p:spPr>
        <p:txBody>
          <a:bodyPr/>
          <a:lstStyle/>
          <a:p>
            <a:endParaRPr lang="en-US" dirty="0"/>
          </a:p>
        </p:txBody>
      </p:sp>
      <p:sp>
        <p:nvSpPr>
          <p:cNvPr id="3" name="Title 2"/>
          <p:cNvSpPr>
            <a:spLocks noGrp="1"/>
          </p:cNvSpPr>
          <p:nvPr>
            <p:ph type="title"/>
          </p:nvPr>
        </p:nvSpPr>
        <p:spPr>
          <a:xfrm>
            <a:off x="1117709" y="407953"/>
            <a:ext cx="6947616" cy="585514"/>
          </a:xfrm>
          <a:prstGeom prst="rect">
            <a:avLst/>
          </a:prstGeo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a:prstGeom prst="rect">
            <a:avLst/>
          </a:prstGeo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564624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a:prstGeom prst="rect">
            <a:avLst/>
          </a:prstGeom>
        </p:spPr>
        <p:txBody>
          <a:bodyPr/>
          <a:lstStyle/>
          <a:p>
            <a:endParaRPr lang="en-US" dirty="0"/>
          </a:p>
        </p:txBody>
      </p:sp>
      <p:sp>
        <p:nvSpPr>
          <p:cNvPr id="3" name="Title 2"/>
          <p:cNvSpPr>
            <a:spLocks noGrp="1"/>
          </p:cNvSpPr>
          <p:nvPr>
            <p:ph type="title"/>
          </p:nvPr>
        </p:nvSpPr>
        <p:spPr>
          <a:xfrm>
            <a:off x="1117709" y="407953"/>
            <a:ext cx="6947616" cy="585514"/>
          </a:xfrm>
          <a:prstGeom prst="rect">
            <a:avLst/>
          </a:prstGeo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a:prstGeom prst="rect">
            <a:avLst/>
          </a:prstGeo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374945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a:prstGeom prst="rect">
            <a:avLst/>
          </a:prstGeo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21910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59" r:id="rId7"/>
    <p:sldLayoutId id="2147483662" r:id="rId8"/>
    <p:sldLayoutId id="2147483663" r:id="rId9"/>
    <p:sldLayoutId id="2147483681" r:id="rId10"/>
    <p:sldLayoutId id="2147483683" r:id="rId11"/>
    <p:sldLayoutId id="2147483684" r:id="rId12"/>
    <p:sldLayoutId id="2147483687" r:id="rId13"/>
    <p:sldLayoutId id="2147483688" r:id="rId14"/>
    <p:sldLayoutId id="2147483689"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microsoft.com/office/2007/relationships/hdphoto" Target="../media/hdphoto1.wdp"/><Relationship Id="rId1" Type="http://schemas.openxmlformats.org/officeDocument/2006/relationships/slideLayout" Target="../slideLayouts/slideLayout9.xml"/><Relationship Id="rId2"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31.png"/><Relationship Id="rId13"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53.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pn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5.gif-c200"/></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55.gif-c200"/><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53.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6.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69.png"/></Relationships>
</file>

<file path=ppt/slides/_rels/slide44.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jpeg"/><Relationship Id="rId18" Type="http://schemas.openxmlformats.org/officeDocument/2006/relationships/image" Target="../media/image11.jpeg"/><Relationship Id="rId19" Type="http://schemas.openxmlformats.org/officeDocument/2006/relationships/image" Target="../media/image12.png"/><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0.jpeg"/><Relationship Id="rId4" Type="http://schemas.openxmlformats.org/officeDocument/2006/relationships/image" Target="../media/image71.png"/><Relationship Id="rId5" Type="http://schemas.openxmlformats.org/officeDocument/2006/relationships/image" Target="../media/image72.jpeg"/><Relationship Id="rId6" Type="http://schemas.openxmlformats.org/officeDocument/2006/relationships/image" Target="../media/image73.jpe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jpeg"/><Relationship Id="rId9"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338554"/>
          </a:xfrm>
          <a:prstGeom prst="rect">
            <a:avLst/>
          </a:prstGeom>
          <a:noFill/>
        </p:spPr>
        <p:txBody>
          <a:bodyPr wrap="square" rtlCol="0">
            <a:spAutoFit/>
          </a:bodyPr>
          <a:lstStyle/>
          <a:p>
            <a:pPr>
              <a:spcAft>
                <a:spcPts val="300"/>
              </a:spcAft>
            </a:pPr>
            <a:endParaRPr lang="en-US" sz="1600" dirty="0">
              <a:solidFill>
                <a:srgbClr val="FFFFFF"/>
              </a:solidFill>
              <a:cs typeface="Arial"/>
            </a:endParaRPr>
          </a:p>
        </p:txBody>
      </p:sp>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68" y="1171575"/>
            <a:ext cx="4026065" cy="3818441"/>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algn="ctr" defTabSz="457200">
                <a:buSzPct val="25000"/>
              </a:pPr>
              <a:r>
                <a:rPr lang="en-US" sz="1800" kern="1200" dirty="0">
                  <a:solidFill>
                    <a:prstClr val="white"/>
                  </a:solidFill>
                </a:rPr>
                <a:t>* </a:t>
              </a:r>
              <a:r>
                <a:rPr lang="en-US" sz="1800" kern="1200" dirty="0" err="1">
                  <a:solidFill>
                    <a:prstClr val="white"/>
                  </a:solidFill>
                </a:rPr>
                <a:t>Devs</a:t>
              </a:r>
              <a:r>
                <a:rPr lang="en-US" sz="1800" kern="1200" dirty="0">
                  <a:solidFill>
                    <a:prstClr val="white"/>
                  </a:solidFill>
                </a:rPr>
                <a:t> may bring a custom </a:t>
              </a:r>
              <a:r>
                <a:rPr lang="en-US" sz="1800" kern="1200" dirty="0" err="1">
                  <a:solidFill>
                    <a:prstClr val="white"/>
                  </a:solidFill>
                </a:rPr>
                <a:t>buildpack</a:t>
              </a:r>
              <a:endParaRPr lang="en-US" sz="1800" kern="1200" dirty="0">
                <a:solidFill>
                  <a:prstClr val="white"/>
                </a:solidFil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457200"/>
              <a:endParaRPr sz="1800" kern="1200">
                <a:solidFill>
                  <a:prstClr val="white"/>
                </a:solidFil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800" kern="1200">
                  <a:solidFill>
                    <a:prstClr val="white"/>
                  </a:solidFill>
                </a:rPr>
                <a:t>linux host &amp; kernel</a:t>
              </a:r>
            </a:p>
          </p:txBody>
        </p:sp>
      </p:grpSp>
      <p:grpSp>
        <p:nvGrpSpPr>
          <p:cNvPr id="88" name="Shape 88"/>
          <p:cNvGrpSpPr/>
          <p:nvPr/>
        </p:nvGrpSpPr>
        <p:grpSpPr>
          <a:xfrm>
            <a:off x="259512" y="2309799"/>
            <a:ext cx="1670940" cy="142136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algn="ctr" defTabSz="457200">
                  <a:buSzPct val="25000"/>
                </a:pPr>
                <a:r>
                  <a:rPr lang="en-US" kern="1200">
                    <a:solidFill>
                      <a:srgbClr val="F5F5F5"/>
                    </a:solidFil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defTabSz="457200"/>
                <a:endParaRPr sz="1800" kern="1200">
                  <a:solidFill>
                    <a:prstClr val="white"/>
                  </a:solidFil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Dev Supported</a:t>
              </a:r>
            </a:p>
          </p:txBody>
        </p:sp>
      </p:grpSp>
      <p:sp>
        <p:nvSpPr>
          <p:cNvPr id="94" name="Shape 94"/>
          <p:cNvSpPr/>
          <p:nvPr/>
        </p:nvSpPr>
        <p:spPr>
          <a:xfrm>
            <a:off x="259507" y="3859259"/>
            <a:ext cx="1670940" cy="404284"/>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kern="1200">
                <a:solidFill>
                  <a:prstClr val="white"/>
                </a:solidFill>
              </a:rPr>
              <a:t>Ops Supported</a:t>
            </a:r>
          </a:p>
        </p:txBody>
      </p:sp>
      <p:sp>
        <p:nvSpPr>
          <p:cNvPr id="95" name="Shape 95"/>
          <p:cNvSpPr txBox="1"/>
          <p:nvPr/>
        </p:nvSpPr>
        <p:spPr>
          <a:xfrm>
            <a:off x="5901866" y="1191666"/>
            <a:ext cx="2852675" cy="3139321"/>
          </a:xfrm>
          <a:prstGeom prst="rect">
            <a:avLst/>
          </a:prstGeom>
          <a:noFill/>
          <a:ln>
            <a:noFill/>
          </a:ln>
        </p:spPr>
        <p:txBody>
          <a:bodyPr lIns="91425" tIns="45700" rIns="91425" bIns="45700" anchor="t" anchorCtr="0">
            <a:noAutofit/>
          </a:bodyPr>
          <a:lstStyle/>
          <a:p>
            <a:pPr defTabSz="457200">
              <a:buSzPct val="25000"/>
            </a:pPr>
            <a:r>
              <a:rPr lang="en-US" sz="1800" kern="1200" dirty="0">
                <a:solidFill>
                  <a:srgbClr val="F5F5F5"/>
                </a:solidFill>
              </a:rPr>
              <a:t>PCF </a:t>
            </a:r>
            <a:r>
              <a:rPr lang="en-US" sz="1800" kern="1200" dirty="0" err="1">
                <a:solidFill>
                  <a:srgbClr val="F5F5F5"/>
                </a:solidFill>
              </a:rPr>
              <a:t>buildpacks</a:t>
            </a:r>
            <a:r>
              <a:rPr lang="en-US" sz="1800" kern="1200" dirty="0">
                <a:solidFill>
                  <a:srgbClr val="F5F5F5"/>
                </a:solidFill>
              </a:rPr>
              <a:t> provide full support and maintenance for 3 of the 4 layers of the container stack</a:t>
            </a:r>
          </a:p>
          <a:p>
            <a:pPr defTabSz="457200"/>
            <a:endParaRPr sz="1800" kern="1200" dirty="0">
              <a:solidFill>
                <a:srgbClr val="F5F5F5"/>
              </a:solidFill>
            </a:endParaRPr>
          </a:p>
          <a:p>
            <a:pPr defTabSz="457200">
              <a:buSzPct val="25000"/>
            </a:pPr>
            <a:r>
              <a:rPr lang="en-US" sz="1800" kern="1200" dirty="0" err="1">
                <a:solidFill>
                  <a:srgbClr val="F5F5F5"/>
                </a:solidFill>
              </a:rPr>
              <a:t>Devs</a:t>
            </a:r>
            <a:r>
              <a:rPr lang="en-US" sz="1800" kern="1200" dirty="0">
                <a:solidFill>
                  <a:srgbClr val="F5F5F5"/>
                </a:solidFill>
              </a:rPr>
              <a:t> can focus on just the app code</a:t>
            </a:r>
          </a:p>
          <a:p>
            <a:pPr defTabSz="457200"/>
            <a:endParaRPr sz="1800" kern="1200" dirty="0">
              <a:solidFill>
                <a:srgbClr val="F5F5F5"/>
              </a:solidFill>
            </a:endParaRPr>
          </a:p>
          <a:p>
            <a:pPr defTabSz="457200">
              <a:buSzPct val="25000"/>
            </a:pPr>
            <a:r>
              <a:rPr lang="en-US" sz="1800" kern="1200" dirty="0">
                <a:solidFill>
                  <a:srgbClr val="F5F5F5"/>
                </a:solidFill>
              </a:rPr>
              <a:t>PCF creates the container image for you</a:t>
            </a:r>
          </a:p>
        </p:txBody>
      </p:sp>
      <p:sp>
        <p:nvSpPr>
          <p:cNvPr id="21" name="Shape 81"/>
          <p:cNvSpPr txBox="1"/>
          <p:nvPr/>
        </p:nvSpPr>
        <p:spPr>
          <a:xfrm>
            <a:off x="2250243" y="854104"/>
            <a:ext cx="3254375" cy="369332"/>
          </a:xfrm>
          <a:prstGeom prst="rect">
            <a:avLst/>
          </a:prstGeom>
          <a:noFill/>
          <a:ln>
            <a:noFill/>
          </a:ln>
        </p:spPr>
        <p:txBody>
          <a:bodyPr lIns="91425" tIns="45700" rIns="91425" bIns="45700" anchor="t" anchorCtr="0">
            <a:noAutofit/>
          </a:bodyPr>
          <a:lstStyle/>
          <a:p>
            <a:pPr algn="ctr" defTabSz="457200">
              <a:buSzPct val="25000"/>
            </a:pPr>
            <a:r>
              <a:rPr lang="en-US" sz="1800" kern="1200" dirty="0" smtClean="0">
                <a:solidFill>
                  <a:prstClr val="white"/>
                </a:solidFill>
              </a:rPr>
              <a:t>Container image</a:t>
            </a:r>
            <a:endParaRPr lang="en-US" sz="1800" kern="1200" dirty="0">
              <a:solidFill>
                <a:prstClr val="white"/>
              </a:solidFill>
            </a:endParaRPr>
          </a:p>
        </p:txBody>
      </p:sp>
    </p:spTree>
    <p:extLst>
      <p:ext uri="{BB962C8B-B14F-4D97-AF65-F5344CB8AC3E}">
        <p14:creationId xmlns:p14="http://schemas.microsoft.com/office/powerpoint/2010/main" val="117871624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265368"/>
            <a:ext cx="5265283" cy="3139199"/>
          </a:xfrm>
          <a:prstGeom prst="rect">
            <a:avLst/>
          </a:prstGeom>
          <a:noFill/>
          <a:ln>
            <a:noFill/>
          </a:ln>
        </p:spPr>
        <p:txBody>
          <a:bodyPr lIns="91425" tIns="45700" rIns="91425" bIns="45700" anchor="t" anchorCtr="0">
            <a:noAutofit/>
          </a:bodyPr>
          <a:lstStyle/>
          <a:p>
            <a:pPr defTabSz="457200">
              <a:buClr>
                <a:srgbClr val="F5F5F5"/>
              </a:buClr>
              <a:buSzPct val="25000"/>
              <a:buFont typeface="Arial"/>
              <a:buNone/>
            </a:pPr>
            <a:r>
              <a:rPr lang="en-US" sz="1800" b="1" kern="1200" dirty="0">
                <a:solidFill>
                  <a:srgbClr val="F5F5F5"/>
                </a:solidFill>
              </a:rPr>
              <a:t>6 Language Runtimes Maintained with </a:t>
            </a:r>
            <a:r>
              <a:rPr lang="en-US" sz="1800" b="1" kern="1200" dirty="0" err="1">
                <a:solidFill>
                  <a:srgbClr val="F5F5F5"/>
                </a:solidFill>
              </a:rPr>
              <a:t>Buildpacks</a:t>
            </a:r>
            <a:endParaRPr lang="en-US" sz="1800" b="1" kern="1200" dirty="0">
              <a:solidFill>
                <a:srgbClr val="F5F5F5"/>
              </a:solidFill>
            </a:endParaRPr>
          </a:p>
          <a:p>
            <a:pPr marL="285750" indent="-285750" defTabSz="457200">
              <a:buClr>
                <a:srgbClr val="F5F5F5"/>
              </a:buClr>
              <a:buSzPct val="100000"/>
              <a:buFont typeface="Arial"/>
              <a:buChar char="•"/>
            </a:pPr>
            <a:r>
              <a:rPr lang="en-US" sz="1800" kern="1200" dirty="0">
                <a:solidFill>
                  <a:srgbClr val="F5F5F5"/>
                </a:solidFill>
              </a:rPr>
              <a:t>Java, Node, Python, PHP, Ruby, Go</a:t>
            </a:r>
          </a:p>
          <a:p>
            <a:pPr marL="285750" indent="-171450" defTabSz="457200">
              <a:buClr>
                <a:srgbClr val="262626"/>
              </a:buClr>
              <a:buFont typeface="Arial"/>
              <a:buNone/>
            </a:pPr>
            <a:endParaRPr sz="1800"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Support with </a:t>
            </a:r>
            <a:r>
              <a:rPr lang="en-US" sz="1800" b="1" kern="1200" dirty="0" err="1">
                <a:solidFill>
                  <a:srgbClr val="F5F5F5"/>
                </a:solidFill>
              </a:rPr>
              <a:t>Buildpacks</a:t>
            </a:r>
            <a:r>
              <a:rPr lang="en-US" sz="1800" b="1" kern="1200" dirty="0">
                <a:solidFill>
                  <a:srgbClr val="F5F5F5"/>
                </a:solidFill>
              </a:rPr>
              <a:t> </a:t>
            </a:r>
          </a:p>
          <a:p>
            <a:pPr defTabSz="457200">
              <a:buClr>
                <a:srgbClr val="F5F5F5"/>
              </a:buClr>
              <a:buSzPct val="25000"/>
              <a:buFont typeface="Arial"/>
              <a:buNone/>
            </a:pPr>
            <a:r>
              <a:rPr lang="en-US" sz="1800" b="1" kern="1200" dirty="0">
                <a:solidFill>
                  <a:srgbClr val="F5F5F5"/>
                </a:solidFill>
              </a:rPr>
              <a:t>or </a:t>
            </a:r>
            <a:r>
              <a:rPr lang="en-US" sz="1800" b="1" kern="1200" dirty="0" err="1">
                <a:solidFill>
                  <a:srgbClr val="F5F5F5"/>
                </a:solidFill>
              </a:rPr>
              <a:t>Docker</a:t>
            </a:r>
            <a:r>
              <a:rPr lang="en-US" sz="1800" b="1" kern="1200" dirty="0">
                <a:solidFill>
                  <a:srgbClr val="F5F5F5"/>
                </a:solidFill>
              </a:rPr>
              <a:t> Images</a:t>
            </a:r>
          </a:p>
          <a:p>
            <a:pPr defTabSz="457200">
              <a:buClr>
                <a:srgbClr val="262626"/>
              </a:buClr>
              <a:buFont typeface="Arial"/>
              <a:buNone/>
            </a:pPr>
            <a:endParaRPr sz="1800" b="1"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Middleware Support</a:t>
            </a:r>
          </a:p>
          <a:p>
            <a:pPr marL="285750" indent="-285750" defTabSz="457200">
              <a:buClr>
                <a:srgbClr val="F5F5F5"/>
              </a:buClr>
              <a:buSzPct val="100000"/>
              <a:buFont typeface="Arial"/>
              <a:buChar char="•"/>
            </a:pPr>
            <a:r>
              <a:rPr lang="en-US" sz="1800" kern="1200" dirty="0">
                <a:solidFill>
                  <a:srgbClr val="F5F5F5"/>
                </a:solidFill>
              </a:rPr>
              <a:t>Apache Tomcat Support from #1 Committer</a:t>
            </a:r>
          </a:p>
          <a:p>
            <a:pPr marL="285750" indent="-171450" defTabSz="457200">
              <a:buClr>
                <a:srgbClr val="262626"/>
              </a:buClr>
              <a:buFont typeface="Arial"/>
              <a:buNone/>
            </a:pPr>
            <a:endParaRPr sz="1800" kern="1200" dirty="0">
              <a:solidFill>
                <a:srgbClr val="F5F5F5"/>
              </a:solidFill>
            </a:endParaRPr>
          </a:p>
          <a:p>
            <a:pPr defTabSz="457200">
              <a:buClr>
                <a:srgbClr val="F5F5F5"/>
              </a:buClr>
              <a:buSzPct val="25000"/>
              <a:buFont typeface="Arial"/>
              <a:buNone/>
            </a:pPr>
            <a:r>
              <a:rPr lang="en-US" sz="1800" b="1" kern="1200" dirty="0">
                <a:solidFill>
                  <a:srgbClr val="F5F5F5"/>
                </a:solidFill>
              </a:rPr>
              <a:t>Enterprise Framework Support</a:t>
            </a:r>
          </a:p>
          <a:p>
            <a:pPr marL="285750" indent="-285750" defTabSz="457200">
              <a:buClr>
                <a:srgbClr val="F5F5F5"/>
              </a:buClr>
              <a:buSzPct val="100000"/>
              <a:buFont typeface="Arial"/>
              <a:buChar char="•"/>
            </a:pPr>
            <a:r>
              <a:rPr lang="en-US" sz="1800" kern="1200" dirty="0">
                <a:solidFill>
                  <a:srgbClr val="F5F5F5"/>
                </a:solidFill>
              </a:rPr>
              <a:t>Spring is the #1 Enterprise Java Framework</a:t>
            </a:r>
          </a:p>
        </p:txBody>
      </p:sp>
      <p:grpSp>
        <p:nvGrpSpPr>
          <p:cNvPr id="1705" name="Shape 1705"/>
          <p:cNvGrpSpPr/>
          <p:nvPr/>
        </p:nvGrpSpPr>
        <p:grpSpPr>
          <a:xfrm>
            <a:off x="420386" y="1079495"/>
            <a:ext cx="2635200" cy="3031734"/>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defTabSz="457200">
                <a:buClr>
                  <a:prstClr val="white"/>
                </a:buClr>
                <a:buSzPct val="25000"/>
                <a:buFont typeface="Arial"/>
                <a:buNone/>
              </a:pPr>
              <a:r>
                <a:rPr lang="en-US" sz="1800" kern="1200">
                  <a:solidFill>
                    <a:prstClr val="white"/>
                  </a:solidFil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19330745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
            </a:endParaRPr>
          </a:p>
          <a:p>
            <a:pPr lvl="1"/>
            <a:endParaRPr lang="en-US" sz="1800" dirty="0" smtClean="0">
              <a:solidFill>
                <a:srgbClr val="FFFFFF"/>
              </a:solidFill>
              <a:hlinkClick r:id=""/>
            </a:endParaRPr>
          </a:p>
          <a:p>
            <a:pPr lvl="1"/>
            <a:r>
              <a:rPr lang="en-US" sz="1800" dirty="0" smtClean="0">
                <a:hlinkClick r:id="rId4"/>
              </a:rPr>
              <a:t>Java Buildpack</a:t>
            </a:r>
            <a:endParaRPr lang="en-US" sz="1800" dirty="0" smtClean="0">
              <a:solidFill>
                <a:srgbClr val="FFFFFF"/>
              </a:solidFill>
              <a:hlinkClick r:id=""/>
            </a:endParaRPr>
          </a:p>
          <a:p>
            <a:pPr lvl="1"/>
            <a:r>
              <a:rPr lang="en-US" sz="1800" dirty="0" smtClean="0">
                <a:solidFill>
                  <a:srgbClr val="FFFFFF"/>
                </a:solidFill>
                <a:hlinkClick r:id=""/>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8564034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Containers and Scaling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83645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294808"/>
            <a:ext cx="6204086"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defTabSz="457200">
              <a:defRPr/>
            </a:pPr>
            <a:endParaRPr lang="en-US" sz="1600" kern="1200" dirty="0">
              <a:solidFill>
                <a:srgbClr val="008881"/>
              </a:solidFill>
              <a:latin typeface="News Gothic MT"/>
            </a:endParaRPr>
          </a:p>
        </p:txBody>
      </p:sp>
      <p:sp>
        <p:nvSpPr>
          <p:cNvPr id="6" name="Rounded Rectangle 5"/>
          <p:cNvSpPr/>
          <p:nvPr/>
        </p:nvSpPr>
        <p:spPr bwMode="auto">
          <a:xfrm rot="16200000">
            <a:off x="214097" y="282229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defTabSz="457200"/>
            <a:r>
              <a:rPr lang="en-US" sz="1600" kern="1200" dirty="0" smtClean="0">
                <a:solidFill>
                  <a:prstClr val="white">
                    <a:lumMod val="95000"/>
                  </a:prstClr>
                </a:solidFill>
                <a:latin typeface="Calibri"/>
                <a:ea typeface="+mn-ea"/>
                <a:cs typeface="+mn-cs"/>
              </a:rPr>
              <a:t>Router</a:t>
            </a:r>
          </a:p>
        </p:txBody>
      </p:sp>
      <p:sp>
        <p:nvSpPr>
          <p:cNvPr id="7" name="Rounded Rectangle 6"/>
          <p:cNvSpPr>
            <a:spLocks noChangeArrowheads="1"/>
          </p:cNvSpPr>
          <p:nvPr/>
        </p:nvSpPr>
        <p:spPr bwMode="auto">
          <a:xfrm>
            <a:off x="2286000" y="186199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err="1" smtClean="0">
                <a:solidFill>
                  <a:prstClr val="white"/>
                </a:solidFill>
                <a:latin typeface="News Gothic MT"/>
                <a:ea typeface="+mn-ea"/>
                <a:cs typeface="+mn-cs"/>
              </a:rPr>
              <a:t>Blobstore</a:t>
            </a:r>
            <a:endParaRPr lang="en-US" sz="1200" b="1" kern="1200" dirty="0">
              <a:solidFill>
                <a:prstClr val="white"/>
              </a:solidFill>
              <a:latin typeface="News Gothic MT"/>
              <a:ea typeface="+mn-ea"/>
              <a:cs typeface="+mn-cs"/>
            </a:endParaRPr>
          </a:p>
        </p:txBody>
      </p:sp>
      <p:sp>
        <p:nvSpPr>
          <p:cNvPr id="8" name="Oval 194"/>
          <p:cNvSpPr/>
          <p:nvPr/>
        </p:nvSpPr>
        <p:spPr>
          <a:xfrm>
            <a:off x="2349505" y="197599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nvGrpSpPr>
          <p:cNvPr id="9" name="Group 8"/>
          <p:cNvGrpSpPr/>
          <p:nvPr/>
        </p:nvGrpSpPr>
        <p:grpSpPr>
          <a:xfrm>
            <a:off x="4038600" y="186199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smtClean="0">
                  <a:solidFill>
                    <a:prstClr val="white"/>
                  </a:solidFill>
                  <a:latin typeface="News Gothic MT"/>
                  <a:ea typeface="+mn-ea"/>
                  <a:cs typeface="+mn-cs"/>
                </a:rPr>
                <a:t>Cloud Controller</a:t>
              </a:r>
              <a:endParaRPr lang="en-US" sz="1200" b="1" kern="1200" dirty="0">
                <a:solidFill>
                  <a:prstClr val="white"/>
                </a:solidFill>
                <a:latin typeface="News Gothic MT"/>
                <a:ea typeface="+mn-ea"/>
                <a:cs typeface="+mn-cs"/>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sp>
        <p:nvSpPr>
          <p:cNvPr id="12" name="Rounded Rectangle 11"/>
          <p:cNvSpPr>
            <a:spLocks noChangeArrowheads="1"/>
          </p:cNvSpPr>
          <p:nvPr/>
        </p:nvSpPr>
        <p:spPr bwMode="auto">
          <a:xfrm>
            <a:off x="4032022" y="3031578"/>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defTabSz="457200">
              <a:defRPr/>
            </a:pPr>
            <a:r>
              <a:rPr lang="en-US" sz="1200" b="1" kern="1200" dirty="0" smtClean="0">
                <a:solidFill>
                  <a:prstClr val="white"/>
                </a:solidFill>
                <a:latin typeface="News Gothic MT"/>
                <a:ea typeface="+mn-ea"/>
                <a:cs typeface="+mn-cs"/>
              </a:rPr>
              <a:t>     Brain</a:t>
            </a:r>
            <a:endParaRPr lang="en-US" sz="1200" b="1" kern="1200" dirty="0">
              <a:solidFill>
                <a:prstClr val="white"/>
              </a:solidFill>
              <a:latin typeface="News Gothic MT"/>
              <a:ea typeface="+mn-ea"/>
              <a:cs typeface="+mn-cs"/>
            </a:endParaRPr>
          </a:p>
        </p:txBody>
      </p:sp>
      <p:sp>
        <p:nvSpPr>
          <p:cNvPr id="13" name="Teardrop 133"/>
          <p:cNvSpPr/>
          <p:nvPr/>
        </p:nvSpPr>
        <p:spPr>
          <a:xfrm rot="11254553">
            <a:off x="4169586" y="309224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nvGrpSpPr>
          <p:cNvPr id="14" name="Group 13"/>
          <p:cNvGrpSpPr/>
          <p:nvPr/>
        </p:nvGrpSpPr>
        <p:grpSpPr>
          <a:xfrm>
            <a:off x="3057291" y="376510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grpSp>
        <p:nvGrpSpPr>
          <p:cNvPr id="17" name="Group 16"/>
          <p:cNvGrpSpPr/>
          <p:nvPr/>
        </p:nvGrpSpPr>
        <p:grpSpPr>
          <a:xfrm>
            <a:off x="4249005" y="376510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grpSp>
        <p:nvGrpSpPr>
          <p:cNvPr id="20" name="Group 19"/>
          <p:cNvGrpSpPr/>
          <p:nvPr/>
        </p:nvGrpSpPr>
        <p:grpSpPr>
          <a:xfrm>
            <a:off x="5440719" y="376510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defTabSz="457200">
                <a:defRPr/>
              </a:pPr>
              <a:r>
                <a:rPr lang="en-US" sz="1200" b="1" kern="1200" dirty="0" smtClean="0">
                  <a:solidFill>
                    <a:prstClr val="white"/>
                  </a:solidFill>
                  <a:latin typeface="News Gothic MT"/>
                  <a:ea typeface="+mn-ea"/>
                  <a:cs typeface="+mn-cs"/>
                </a:rPr>
                <a:t>Cell</a:t>
              </a:r>
              <a:endParaRPr lang="en-US" sz="1200" b="1" kern="1200" dirty="0">
                <a:solidFill>
                  <a:prstClr val="white"/>
                </a:solidFill>
                <a:latin typeface="News Gothic MT"/>
                <a:ea typeface="+mn-ea"/>
                <a:cs typeface="+mn-cs"/>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grpSp>
      <p:cxnSp>
        <p:nvCxnSpPr>
          <p:cNvPr id="24" name="Straight Connector 23"/>
          <p:cNvCxnSpPr>
            <a:stCxn id="7" idx="3"/>
            <a:endCxn id="10" idx="1"/>
          </p:cNvCxnSpPr>
          <p:nvPr/>
        </p:nvCxnSpPr>
        <p:spPr>
          <a:xfrm>
            <a:off x="3819402" y="208385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cxnSp>
        <p:nvCxnSpPr>
          <p:cNvPr id="39" name="Straight Arrow Connector 38"/>
          <p:cNvCxnSpPr>
            <a:stCxn id="10" idx="2"/>
            <a:endCxn id="12" idx="0"/>
          </p:cNvCxnSpPr>
          <p:nvPr/>
        </p:nvCxnSpPr>
        <p:spPr>
          <a:xfrm flipH="1">
            <a:off x="4798723" y="2305718"/>
            <a:ext cx="6578" cy="72586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cxnSp>
        <p:nvCxnSpPr>
          <p:cNvPr id="46" name="Straight Arrow Connector 45"/>
          <p:cNvCxnSpPr/>
          <p:nvPr/>
        </p:nvCxnSpPr>
        <p:spPr>
          <a:xfrm flipH="1">
            <a:off x="1955572" y="310037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73321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8" name="Right Arrow 47"/>
          <p:cNvSpPr/>
          <p:nvPr/>
        </p:nvSpPr>
        <p:spPr>
          <a:xfrm>
            <a:off x="599090" y="285483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1200" dirty="0" smtClean="0">
                <a:solidFill>
                  <a:prstClr val="white"/>
                </a:solidFill>
                <a:latin typeface="News Gothic MT"/>
              </a:rPr>
              <a:t>Access App</a:t>
            </a:r>
            <a:endParaRPr lang="en-US" kern="1200" dirty="0">
              <a:solidFill>
                <a:prstClr val="white"/>
              </a:solidFill>
              <a:latin typeface="News Gothic MT"/>
            </a:endParaRPr>
          </a:p>
        </p:txBody>
      </p:sp>
      <p:cxnSp>
        <p:nvCxnSpPr>
          <p:cNvPr id="50" name="Straight Arrow Connector 49"/>
          <p:cNvCxnSpPr/>
          <p:nvPr/>
        </p:nvCxnSpPr>
        <p:spPr>
          <a:xfrm flipH="1">
            <a:off x="3398079" y="3475304"/>
            <a:ext cx="758647"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8" name="Rounded Rectangle 9"/>
          <p:cNvSpPr/>
          <p:nvPr/>
        </p:nvSpPr>
        <p:spPr>
          <a:xfrm>
            <a:off x="3951726"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cxnSp>
        <p:nvCxnSpPr>
          <p:cNvPr id="53" name="Curved Connector 52"/>
          <p:cNvCxnSpPr>
            <a:stCxn id="48" idx="3"/>
            <a:endCxn id="15" idx="1"/>
          </p:cNvCxnSpPr>
          <p:nvPr/>
        </p:nvCxnSpPr>
        <p:spPr>
          <a:xfrm>
            <a:off x="1637752" y="324298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324298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3475304"/>
            <a:ext cx="706873"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3469059"/>
            <a:ext cx="0"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60" name="Rectangle 41"/>
          <p:cNvSpPr/>
          <p:nvPr/>
        </p:nvSpPr>
        <p:spPr>
          <a:xfrm rot="5400000">
            <a:off x="4607421"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61" name="Rounded Rectangle 9"/>
          <p:cNvSpPr/>
          <p:nvPr/>
        </p:nvSpPr>
        <p:spPr>
          <a:xfrm>
            <a:off x="5131977"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0" name="Rectangle 39"/>
          <p:cNvSpPr/>
          <p:nvPr/>
        </p:nvSpPr>
        <p:spPr>
          <a:xfrm>
            <a:off x="6815668" y="3992811"/>
            <a:ext cx="1026170" cy="646331"/>
          </a:xfrm>
          <a:prstGeom prst="rect">
            <a:avLst/>
          </a:prstGeom>
        </p:spPr>
        <p:txBody>
          <a:bodyPr wrap="square">
            <a:spAutoFit/>
          </a:bodyPr>
          <a:lstStyle/>
          <a:p>
            <a:pPr algn="r" defTabSz="457200"/>
            <a:r>
              <a:rPr lang="en-US" sz="1800" kern="1200" dirty="0" smtClean="0">
                <a:solidFill>
                  <a:prstClr val="black"/>
                </a:solidFill>
                <a:latin typeface="Calibri"/>
                <a:ea typeface="+mn-ea"/>
                <a:cs typeface="+mn-cs"/>
              </a:rPr>
              <a:t>Platform Runtime</a:t>
            </a:r>
            <a:endParaRPr lang="en-US" sz="1800" kern="1200" dirty="0">
              <a:solidFill>
                <a:prstClr val="black"/>
              </a:solidFill>
              <a:latin typeface="Calibri"/>
              <a:ea typeface="+mn-ea"/>
              <a:cs typeface="+mn-cs"/>
            </a:endParaRPr>
          </a:p>
        </p:txBody>
      </p:sp>
      <p:sp>
        <p:nvSpPr>
          <p:cNvPr id="42" name="Rounded Rectangle 41"/>
          <p:cNvSpPr/>
          <p:nvPr/>
        </p:nvSpPr>
        <p:spPr>
          <a:xfrm>
            <a:off x="2556334" y="2565918"/>
            <a:ext cx="4156489" cy="2130409"/>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defTabSz="457200"/>
            <a:r>
              <a:rPr lang="en-US" sz="1600" kern="1200" dirty="0" smtClean="0">
                <a:solidFill>
                  <a:prstClr val="white"/>
                </a:solidFill>
                <a:latin typeface="News Gothic MT"/>
              </a:rPr>
              <a:t>Container Management - DIEGO</a:t>
            </a:r>
            <a:endParaRPr lang="en-US" sz="1600" kern="1200" dirty="0">
              <a:solidFill>
                <a:prstClr val="white"/>
              </a:solidFill>
              <a:latin typeface="News Gothic MT"/>
            </a:endParaRPr>
          </a:p>
        </p:txBody>
      </p:sp>
    </p:spTree>
    <p:extLst>
      <p:ext uri="{BB962C8B-B14F-4D97-AF65-F5344CB8AC3E}">
        <p14:creationId xmlns:p14="http://schemas.microsoft.com/office/powerpoint/2010/main" val="315213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Domains and routes</a:t>
            </a:r>
            <a:endParaRPr lang="en" sz="2100" b="1" cap="all" dirty="0">
              <a:solidFill>
                <a:srgbClr val="138A7E"/>
              </a:solidFill>
            </a:endParaRPr>
          </a:p>
        </p:txBody>
      </p:sp>
    </p:spTree>
    <p:extLst>
      <p:ext uri="{BB962C8B-B14F-4D97-AF65-F5344CB8AC3E}">
        <p14:creationId xmlns:p14="http://schemas.microsoft.com/office/powerpoint/2010/main" val="38411931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0" y="1108074"/>
            <a:ext cx="4098703" cy="3146166"/>
          </a:xfrm>
          <a:prstGeom prst="rect">
            <a:avLst/>
          </a:prstGeom>
        </p:spPr>
        <p:txBody>
          <a:bodyPr>
            <a:normAutofit lnSpcReduction="10000"/>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309546"/>
            <a:ext cx="4448770" cy="2185437"/>
          </a:xfrm>
          <a:prstGeom prst="rect">
            <a:avLst/>
          </a:prstGeom>
        </p:spPr>
      </p:pic>
      <p:sp>
        <p:nvSpPr>
          <p:cNvPr id="6" name="Rectangle 5"/>
          <p:cNvSpPr/>
          <p:nvPr/>
        </p:nvSpPr>
        <p:spPr>
          <a:xfrm>
            <a:off x="5639374" y="2939777"/>
            <a:ext cx="1003542" cy="222038"/>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647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108074"/>
            <a:ext cx="4320726" cy="3146166"/>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492093"/>
            <a:ext cx="4210780" cy="1766895"/>
          </a:xfrm>
          <a:prstGeom prst="rect">
            <a:avLst/>
          </a:prstGeom>
        </p:spPr>
      </p:pic>
    </p:spTree>
    <p:extLst>
      <p:ext uri="{BB962C8B-B14F-4D97-AF65-F5344CB8AC3E}">
        <p14:creationId xmlns:p14="http://schemas.microsoft.com/office/powerpoint/2010/main" val="3957662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10877526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3994" y="1296662"/>
            <a:ext cx="4218429" cy="3111599"/>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0000"/>
              </a:buClr>
              <a:buFont typeface="Arial"/>
              <a:buNone/>
            </a:pPr>
            <a:endParaRPr b="0" i="0" u="none" strike="noStrike" cap="none" dirty="0">
              <a:solidFill>
                <a:srgbClr val="DBDBDB"/>
              </a:solidFill>
              <a:latin typeface="Arial"/>
              <a:ea typeface="Arial"/>
              <a:cs typeface="Arial"/>
              <a:sym typeface="Arial"/>
            </a:endParaRPr>
          </a:p>
        </p:txBody>
      </p:sp>
      <p:sp>
        <p:nvSpPr>
          <p:cNvPr id="4" name="Text Placeholder 2"/>
          <p:cNvSpPr txBox="1">
            <a:spLocks/>
          </p:cNvSpPr>
          <p:nvPr/>
        </p:nvSpPr>
        <p:spPr>
          <a:xfrm>
            <a:off x="457200" y="1500974"/>
            <a:ext cx="8686800" cy="318845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chemeClr val="bg2"/>
              </a:buClr>
              <a:buFont typeface="Arial"/>
              <a:buChar char="•"/>
            </a:pPr>
            <a:r>
              <a:rPr lang="en-US" sz="2000" b="1" dirty="0" smtClean="0"/>
              <a:t>App Developers </a:t>
            </a:r>
            <a:r>
              <a:rPr lang="en-US" sz="2000" dirty="0" smtClean="0"/>
              <a:t>can tail their application logs or dump the recent logs from the CF CLI, or stream these to a third party log archive and analysis services</a:t>
            </a:r>
          </a:p>
          <a:p>
            <a:pPr marL="342900" indent="-342900" algn="l">
              <a:buClr>
                <a:schemeClr val="bg2"/>
              </a:buClr>
              <a:buFont typeface="Arial"/>
              <a:buChar char="•"/>
            </a:pPr>
            <a:r>
              <a:rPr lang="en-US" sz="2000" b="1" dirty="0" smtClean="0"/>
              <a:t>Operators and administrators </a:t>
            </a:r>
            <a:r>
              <a:rPr lang="en-US" sz="2000" dirty="0" smtClean="0"/>
              <a:t>can access the </a:t>
            </a:r>
            <a:r>
              <a:rPr lang="en-US" sz="2000" dirty="0" err="1" smtClean="0"/>
              <a:t>Loggregator</a:t>
            </a:r>
            <a:r>
              <a:rPr lang="en-US" sz="2000" dirty="0" smtClean="0"/>
              <a:t> </a:t>
            </a:r>
            <a:r>
              <a:rPr lang="en-US" sz="2000" dirty="0" err="1" smtClean="0"/>
              <a:t>firehose</a:t>
            </a:r>
            <a:r>
              <a:rPr lang="en-US" sz="2000" dirty="0" smtClean="0"/>
              <a:t>, the combined stream of logs from all apps, plus metrics data from CF components</a:t>
            </a:r>
          </a:p>
          <a:p>
            <a:pPr marL="342900" indent="-342900" algn="l">
              <a:buClr>
                <a:schemeClr val="bg2"/>
              </a:buClr>
              <a:buFont typeface="Arial"/>
              <a:buChar char="•"/>
            </a:pPr>
            <a:r>
              <a:rPr lang="en-US" sz="2000" b="1" dirty="0" smtClean="0"/>
              <a:t>Operators</a:t>
            </a:r>
            <a:r>
              <a:rPr lang="en-US" sz="2000" dirty="0" smtClean="0"/>
              <a:t> can deploy ‘nozzles’ to the </a:t>
            </a:r>
            <a:r>
              <a:rPr lang="en-US" sz="2000" dirty="0" err="1" smtClean="0"/>
              <a:t>firehose</a:t>
            </a:r>
            <a:r>
              <a:rPr lang="en-US" sz="2000" dirty="0" smtClean="0"/>
              <a:t>. A nozzle listens to the </a:t>
            </a:r>
            <a:r>
              <a:rPr lang="en-US" sz="2000" dirty="0" err="1" smtClean="0"/>
              <a:t>firehose</a:t>
            </a:r>
            <a:r>
              <a:rPr lang="en-US" sz="2000" dirty="0" smtClean="0"/>
              <a:t> for specified events and metrics. </a:t>
            </a:r>
            <a:r>
              <a:rPr lang="en-US" sz="2000" dirty="0" err="1" smtClean="0"/>
              <a:t>E.g</a:t>
            </a:r>
            <a:r>
              <a:rPr lang="en-US" sz="2000" dirty="0" smtClean="0"/>
              <a:t> syslog or </a:t>
            </a:r>
            <a:r>
              <a:rPr lang="en-US" sz="2000" dirty="0" err="1" smtClean="0"/>
              <a:t>datadog</a:t>
            </a:r>
            <a:r>
              <a:rPr lang="en-US" sz="2000" dirty="0" smtClean="0"/>
              <a:t> nozzle</a:t>
            </a:r>
            <a:endParaRPr lang="en-US" sz="2000" dirty="0"/>
          </a:p>
        </p:txBody>
      </p:sp>
    </p:spTree>
    <p:extLst>
      <p:ext uri="{BB962C8B-B14F-4D97-AF65-F5344CB8AC3E}">
        <p14:creationId xmlns:p14="http://schemas.microsoft.com/office/powerpoint/2010/main" val="6040009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1865618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Shape 1789"/>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a:solidFill>
                  <a:srgbClr val="008881"/>
                </a:solidFill>
              </a:rPr>
              <a:t>Log Aggregation and CF Components</a:t>
            </a:r>
          </a:p>
        </p:txBody>
      </p:sp>
      <p:sp>
        <p:nvSpPr>
          <p:cNvPr id="1790" name="Shape 1790"/>
          <p:cNvSpPr/>
          <p:nvPr/>
        </p:nvSpPr>
        <p:spPr>
          <a:xfrm>
            <a:off x="3124201" y="971549"/>
            <a:ext cx="5676299" cy="3200399"/>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1791" name="Shape 1791"/>
          <p:cNvSpPr/>
          <p:nvPr/>
        </p:nvSpPr>
        <p:spPr>
          <a:xfrm>
            <a:off x="6705600" y="1962150"/>
            <a:ext cx="1676399" cy="596099"/>
          </a:xfrm>
          <a:prstGeom prst="roundRect">
            <a:avLst>
              <a:gd name="adj" fmla="val 4579"/>
            </a:avLst>
          </a:prstGeom>
          <a:solidFill>
            <a:srgbClr val="33928A"/>
          </a:solidFill>
          <a:ln>
            <a:noFill/>
          </a:ln>
        </p:spPr>
        <p:txBody>
          <a:bodyPr lIns="365725"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Cloud Controller</a:t>
            </a:r>
          </a:p>
        </p:txBody>
      </p:sp>
      <p:sp>
        <p:nvSpPr>
          <p:cNvPr id="1792" name="Shape 1792"/>
          <p:cNvSpPr/>
          <p:nvPr/>
        </p:nvSpPr>
        <p:spPr>
          <a:xfrm>
            <a:off x="6781800" y="2038350"/>
            <a:ext cx="199199"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3" name="Shape 1793"/>
          <p:cNvSpPr/>
          <p:nvPr/>
        </p:nvSpPr>
        <p:spPr>
          <a:xfrm>
            <a:off x="6705600" y="1200150"/>
            <a:ext cx="1676399" cy="629999"/>
          </a:xfrm>
          <a:prstGeom prst="roundRect">
            <a:avLst>
              <a:gd name="adj" fmla="val 4579"/>
            </a:avLst>
          </a:prstGeom>
          <a:solidFill>
            <a:srgbClr val="33928A"/>
          </a:solidFill>
          <a:ln>
            <a:noFill/>
          </a:ln>
        </p:spPr>
        <p:txBody>
          <a:bodyPr lIns="320000" tIns="91425"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Health Monitor</a:t>
            </a:r>
          </a:p>
        </p:txBody>
      </p:sp>
      <p:sp>
        <p:nvSpPr>
          <p:cNvPr id="1794" name="Shape 1794"/>
          <p:cNvSpPr/>
          <p:nvPr/>
        </p:nvSpPr>
        <p:spPr>
          <a:xfrm>
            <a:off x="6739350" y="1309762"/>
            <a:ext cx="221100" cy="195299"/>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5" name="Shape 1795"/>
          <p:cNvSpPr/>
          <p:nvPr/>
        </p:nvSpPr>
        <p:spPr>
          <a:xfrm>
            <a:off x="6705600" y="2647950"/>
            <a:ext cx="1676399" cy="609599"/>
          </a:xfrm>
          <a:prstGeom prst="roundRect">
            <a:avLst>
              <a:gd name="adj" fmla="val 4579"/>
            </a:avLst>
          </a:prstGeom>
          <a:solidFill>
            <a:srgbClr val="33928A"/>
          </a:solidFill>
          <a:ln>
            <a:noFill/>
          </a:ln>
        </p:spPr>
        <p:txBody>
          <a:bodyPr lIns="320000"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Messaging (NATS)</a:t>
            </a:r>
          </a:p>
        </p:txBody>
      </p:sp>
      <p:sp>
        <p:nvSpPr>
          <p:cNvPr id="1796" name="Shape 1796"/>
          <p:cNvSpPr/>
          <p:nvPr/>
        </p:nvSpPr>
        <p:spPr>
          <a:xfrm rot="-10345747">
            <a:off x="6761813" y="2738959"/>
            <a:ext cx="239084" cy="210953"/>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7" name="Shape 1797"/>
          <p:cNvSpPr/>
          <p:nvPr/>
        </p:nvSpPr>
        <p:spPr>
          <a:xfrm>
            <a:off x="3505201" y="1885950"/>
            <a:ext cx="1895700" cy="7809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Syslog Aggregator</a:t>
            </a:r>
          </a:p>
        </p:txBody>
      </p:sp>
      <p:sp>
        <p:nvSpPr>
          <p:cNvPr id="1798" name="Shape 1798"/>
          <p:cNvSpPr/>
          <p:nvPr/>
        </p:nvSpPr>
        <p:spPr>
          <a:xfrm>
            <a:off x="6705600" y="3333751"/>
            <a:ext cx="1676399" cy="628499"/>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45700" rIns="0" bIns="0" anchor="t" anchorCtr="0">
            <a:noAutofit/>
          </a:bodyPr>
          <a:lstStyle/>
          <a:p>
            <a:pPr marL="0" marR="0" lvl="0" indent="0" algn="l" rtl="0">
              <a:spcBef>
                <a:spcPts val="0"/>
              </a:spcBef>
              <a:buSzPct val="25000"/>
              <a:buNone/>
            </a:pPr>
            <a:r>
              <a:rPr lang="en-US" sz="1200" b="1" i="0" u="none" strike="noStrike" cap="none" dirty="0" smtClean="0">
                <a:solidFill>
                  <a:schemeClr val="lt1"/>
                </a:solidFill>
                <a:latin typeface="Arial"/>
                <a:ea typeface="Arial"/>
                <a:cs typeface="Arial"/>
                <a:sym typeface="Arial"/>
              </a:rPr>
              <a:t>Cell</a:t>
            </a:r>
            <a:endParaRPr lang="en-US" sz="1200" b="1" i="0" u="none" strike="noStrike" cap="none" dirty="0">
              <a:solidFill>
                <a:schemeClr val="lt1"/>
              </a:solidFill>
              <a:latin typeface="Arial"/>
              <a:ea typeface="Arial"/>
              <a:cs typeface="Arial"/>
              <a:sym typeface="Arial"/>
            </a:endParaRPr>
          </a:p>
        </p:txBody>
      </p:sp>
      <p:sp>
        <p:nvSpPr>
          <p:cNvPr id="1799" name="Shape 1799"/>
          <p:cNvSpPr/>
          <p:nvPr/>
        </p:nvSpPr>
        <p:spPr>
          <a:xfrm>
            <a:off x="6769702" y="3416382"/>
            <a:ext cx="225299" cy="222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800" name="Shape 1800"/>
          <p:cNvSpPr/>
          <p:nvPr/>
        </p:nvSpPr>
        <p:spPr>
          <a:xfrm>
            <a:off x="7010400" y="1574578"/>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1" name="Shape 1801"/>
          <p:cNvSpPr/>
          <p:nvPr/>
        </p:nvSpPr>
        <p:spPr>
          <a:xfrm>
            <a:off x="7010400" y="2266950"/>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2" name="Shape 1802"/>
          <p:cNvSpPr/>
          <p:nvPr/>
        </p:nvSpPr>
        <p:spPr>
          <a:xfrm>
            <a:off x="7010400" y="2946177"/>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3" name="Shape 1803"/>
          <p:cNvSpPr/>
          <p:nvPr/>
        </p:nvSpPr>
        <p:spPr>
          <a:xfrm>
            <a:off x="7010400" y="3625405"/>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4" name="Shape 1804"/>
          <p:cNvSpPr/>
          <p:nvPr/>
        </p:nvSpPr>
        <p:spPr>
          <a:xfrm>
            <a:off x="762002" y="2419350"/>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Logstash</a:t>
            </a:r>
          </a:p>
        </p:txBody>
      </p:sp>
      <p:sp>
        <p:nvSpPr>
          <p:cNvPr id="1805" name="Shape 1805"/>
          <p:cNvSpPr/>
          <p:nvPr/>
        </p:nvSpPr>
        <p:spPr>
          <a:xfrm>
            <a:off x="1143001" y="2952751"/>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Splunk</a:t>
            </a:r>
          </a:p>
        </p:txBody>
      </p:sp>
      <p:sp>
        <p:nvSpPr>
          <p:cNvPr id="1806" name="Shape 1806"/>
          <p:cNvSpPr txBox="1"/>
          <p:nvPr/>
        </p:nvSpPr>
        <p:spPr>
          <a:xfrm>
            <a:off x="2057400" y="3638550"/>
            <a:ext cx="4155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dirty="0">
                <a:solidFill>
                  <a:schemeClr val="lt2"/>
                </a:solidFill>
                <a:latin typeface="Arial"/>
                <a:ea typeface="Arial"/>
                <a:cs typeface="Arial"/>
                <a:sym typeface="Arial"/>
              </a:rPr>
              <a:t>…</a:t>
            </a:r>
          </a:p>
        </p:txBody>
      </p:sp>
      <p:cxnSp>
        <p:nvCxnSpPr>
          <p:cNvPr id="1807" name="Shape 1807"/>
          <p:cNvCxnSpPr>
            <a:stCxn id="1800" idx="1"/>
            <a:endCxn id="1797" idx="3"/>
          </p:cNvCxnSpPr>
          <p:nvPr/>
        </p:nvCxnSpPr>
        <p:spPr>
          <a:xfrm flipH="1">
            <a:off x="5400900" y="1692178"/>
            <a:ext cx="1609500" cy="5841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8" name="Shape 1808"/>
          <p:cNvCxnSpPr>
            <a:stCxn id="1801" idx="1"/>
            <a:endCxn id="1797" idx="3"/>
          </p:cNvCxnSpPr>
          <p:nvPr/>
        </p:nvCxnSpPr>
        <p:spPr>
          <a:xfrm rot="10800000">
            <a:off x="5400900" y="2276550"/>
            <a:ext cx="1609500" cy="108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9" name="Shape 1809"/>
          <p:cNvCxnSpPr>
            <a:stCxn id="1802" idx="1"/>
            <a:endCxn id="1797" idx="3"/>
          </p:cNvCxnSpPr>
          <p:nvPr/>
        </p:nvCxnSpPr>
        <p:spPr>
          <a:xfrm rot="10800000">
            <a:off x="5400900" y="2276277"/>
            <a:ext cx="1609500" cy="7875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0" name="Shape 1810"/>
          <p:cNvCxnSpPr>
            <a:stCxn id="1803" idx="1"/>
          </p:cNvCxnSpPr>
          <p:nvPr/>
        </p:nvCxnSpPr>
        <p:spPr>
          <a:xfrm rot="10800000">
            <a:off x="5410200" y="2267005"/>
            <a:ext cx="1600200" cy="1476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1" name="Shape 1811"/>
          <p:cNvCxnSpPr>
            <a:stCxn id="1800" idx="1"/>
            <a:endCxn id="1805" idx="3"/>
          </p:cNvCxnSpPr>
          <p:nvPr/>
        </p:nvCxnSpPr>
        <p:spPr>
          <a:xfrm flipH="1">
            <a:off x="3038700" y="1692178"/>
            <a:ext cx="3971700" cy="16508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2" name="Shape 1812"/>
          <p:cNvCxnSpPr>
            <a:stCxn id="1801" idx="1"/>
            <a:endCxn id="1805" idx="3"/>
          </p:cNvCxnSpPr>
          <p:nvPr/>
        </p:nvCxnSpPr>
        <p:spPr>
          <a:xfrm flipH="1">
            <a:off x="3038700" y="2384550"/>
            <a:ext cx="3971700" cy="9588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3" name="Shape 1813"/>
          <p:cNvCxnSpPr>
            <a:stCxn id="1802" idx="1"/>
            <a:endCxn id="1805" idx="3"/>
          </p:cNvCxnSpPr>
          <p:nvPr/>
        </p:nvCxnSpPr>
        <p:spPr>
          <a:xfrm flipH="1">
            <a:off x="3038700" y="3063777"/>
            <a:ext cx="3971700" cy="2792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4" name="Shape 1814"/>
          <p:cNvCxnSpPr>
            <a:stCxn id="1803" idx="1"/>
          </p:cNvCxnSpPr>
          <p:nvPr/>
        </p:nvCxnSpPr>
        <p:spPr>
          <a:xfrm rot="10800000">
            <a:off x="3048000" y="3333805"/>
            <a:ext cx="3962400" cy="409200"/>
          </a:xfrm>
          <a:prstGeom prst="curvedConnector3">
            <a:avLst>
              <a:gd name="adj1" fmla="val 50000"/>
            </a:avLst>
          </a:prstGeom>
          <a:noFill/>
          <a:ln w="19050" cap="flat" cmpd="sng">
            <a:solidFill>
              <a:schemeClr val="lt2"/>
            </a:solidFill>
            <a:prstDash val="solid"/>
            <a:round/>
            <a:headEnd type="none" w="med" len="med"/>
            <a:tailEnd type="stealth" w="lg" len="lg"/>
          </a:ln>
        </p:spPr>
      </p:cxnSp>
      <p:sp>
        <p:nvSpPr>
          <p:cNvPr id="1815" name="Shape 1815"/>
          <p:cNvSpPr/>
          <p:nvPr/>
        </p:nvSpPr>
        <p:spPr>
          <a:xfrm>
            <a:off x="3276600" y="3486151"/>
            <a:ext cx="1696799"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rgbClr val="000000"/>
                </a:solidFill>
                <a:latin typeface="Calibri"/>
                <a:ea typeface="Calibri"/>
                <a:cs typeface="Calibri"/>
                <a:sym typeface="Calibri"/>
              </a:rPr>
              <a:t>Pivotal CF Elastic Runtime</a:t>
            </a:r>
          </a:p>
        </p:txBody>
      </p:sp>
    </p:spTree>
    <p:extLst>
      <p:ext uri="{BB962C8B-B14F-4D97-AF65-F5344CB8AC3E}">
        <p14:creationId xmlns:p14="http://schemas.microsoft.com/office/powerpoint/2010/main" val="42634989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36" y="1369867"/>
            <a:ext cx="6350825" cy="3179041"/>
          </a:xfrm>
          <a:prstGeom prst="rect">
            <a:avLst/>
          </a:prstGeom>
          <a:noFill/>
          <a:ln>
            <a:noFill/>
          </a:ln>
        </p:spPr>
      </p:pic>
    </p:spTree>
    <p:extLst>
      <p:ext uri="{BB962C8B-B14F-4D97-AF65-F5344CB8AC3E}">
        <p14:creationId xmlns:p14="http://schemas.microsoft.com/office/powerpoint/2010/main" val="4121780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a:defRPr sz="1800" b="0">
                <a:solidFill>
                  <a:srgbClr val="000000"/>
                </a:solidFill>
              </a:defRPr>
            </a:pPr>
            <a:r>
              <a:rPr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a:defRPr sz="1800" b="0">
                <a:solidFill>
                  <a:srgbClr val="000000"/>
                </a:solidFill>
              </a:defRPr>
            </a:pPr>
            <a:r>
              <a:rPr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2652200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indent="-228600" defTabSz="457200">
                <a:defRPr>
                  <a:solidFill>
                    <a:srgbClr val="000000"/>
                  </a:solidFill>
                  <a:uFillTx/>
                </a:defRPr>
              </a:pPr>
              <a:r>
                <a:rPr sz="1600" dirty="0">
                  <a:solidFill>
                    <a:srgbClr val="FFFFFF"/>
                  </a:solidFill>
                  <a:ea typeface="Cooper Black"/>
                  <a:sym typeface="Cooper Black"/>
                </a:rPr>
                <a:t>Install services (db, </a:t>
              </a:r>
            </a:p>
            <a:p>
              <a:pPr marL="45720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23007711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a:defRPr sz="1800">
                <a:solidFill>
                  <a:srgbClr val="000000"/>
                </a:solidFill>
                <a:uFillTx/>
              </a:defRPr>
            </a:pPr>
            <a:fld id="{86CB4B4D-7CA3-9044-876B-883B54F8677D}" type="slidenum">
              <a:rPr sz="800">
                <a:solidFill>
                  <a:srgbClr val="808080"/>
                </a:solidFill>
                <a:uFill>
                  <a:solidFill>
                    <a:srgbClr val="808080"/>
                  </a:solidFill>
                </a:uFill>
              </a:rPr>
              <a:pPr>
                <a:defRPr sz="1800">
                  <a:solidFill>
                    <a:srgbClr val="000000"/>
                  </a:solidFill>
                  <a:uFillTx/>
                </a:defRPr>
              </a:pPr>
              <a:t>24</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a:defRPr sz="1800" b="0">
                <a:solidFill>
                  <a:srgbClr val="000000"/>
                </a:solidFill>
                <a:uFillTx/>
              </a:defRPr>
            </a:pPr>
            <a:r>
              <a:rPr>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a:defRPr sz="1800" b="0">
                <a:solidFill>
                  <a:srgbClr val="000000"/>
                </a:solidFill>
                <a:uFillTx/>
              </a:defRPr>
            </a:pPr>
            <a:r>
              <a:rPr>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a:defRPr sz="1800" b="0">
                <a:solidFill>
                  <a:srgbClr val="000000"/>
                </a:solidFill>
                <a:uFillTx/>
              </a:defRPr>
            </a:pPr>
            <a:r>
              <a:rPr>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a:defRPr sz="1800" b="0">
                <a:solidFill>
                  <a:srgbClr val="000000"/>
                </a:solidFill>
                <a:uFillTx/>
              </a:defRPr>
            </a:pPr>
            <a:r>
              <a:rPr>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a:defRPr sz="1800" b="0">
                <a:solidFill>
                  <a:srgbClr val="000000"/>
                </a:solidFill>
                <a:uFillTx/>
              </a:defRPr>
            </a:pPr>
            <a:r>
              <a:rPr>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519454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a:defRPr>
                <a:solidFill>
                  <a:srgbClr val="008881"/>
                </a:solidFill>
                <a:uFill>
                  <a:solidFill>
                    <a:srgbClr val="008881"/>
                  </a:solidFill>
                </a:uFill>
              </a:defRPr>
            </a:pPr>
            <a:endParaRPr>
              <a:solidFill>
                <a:srgbClr val="008881"/>
              </a:solidFill>
              <a:uFill>
                <a:solidFill>
                  <a:srgbClr val="008881"/>
                </a:solidFill>
              </a:uFill>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a:defRPr sz="1800">
                <a:solidFill>
                  <a:srgbClr val="000000"/>
                </a:solidFill>
                <a:uFillTx/>
              </a:defRPr>
            </a:pPr>
            <a:fld id="{86CB4B4D-7CA3-9044-876B-883B54F8677D}" type="slidenum">
              <a:rPr sz="800">
                <a:solidFill>
                  <a:srgbClr val="808080"/>
                </a:solidFill>
                <a:uFill>
                  <a:solidFill>
                    <a:srgbClr val="808080"/>
                  </a:solidFill>
                </a:uFill>
              </a:rPr>
              <a:pPr>
                <a:defRPr sz="1800">
                  <a:solidFill>
                    <a:srgbClr val="000000"/>
                  </a:solidFill>
                  <a:uFillTx/>
                </a:defRPr>
              </a:pPr>
              <a:t>25</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algn="ctr" defTabSz="825500">
                <a:defRPr sz="3200">
                  <a:solidFill>
                    <a:srgbClr val="FFFFFF"/>
                  </a:solidFill>
                  <a:uFillTx/>
                  <a:latin typeface="Helvetica Light"/>
                  <a:ea typeface="Helvetica Light"/>
                  <a:cs typeface="Helvetica Light"/>
                  <a:sym typeface="Helvetica Light"/>
                </a:defRPr>
              </a:pPr>
              <a:endParaRPr sz="3200">
                <a:solidFill>
                  <a:srgbClr val="FFFFFF"/>
                </a:solidFill>
                <a:latin typeface="Helvetica Light"/>
                <a:ea typeface="Helvetica Light"/>
                <a:cs typeface="Helvetica Light"/>
                <a:sym typeface="Helvetica Light"/>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5500">
                  <a:defRPr>
                    <a:solidFill>
                      <a:srgbClr val="000000"/>
                    </a:solidFill>
                    <a:uFillTx/>
                  </a:defRPr>
                </a:pPr>
                <a:r>
                  <a:rPr sz="1300">
                    <a:latin typeface="Helvetica Neue Light"/>
                    <a:ea typeface="Helvetica Neue Light"/>
                    <a:cs typeface="Helvetica Neue Light"/>
                    <a:sym typeface="Helvetica Neue Light"/>
                  </a:rPr>
                  <a:t>Cloud</a:t>
                </a:r>
              </a:p>
              <a:p>
                <a:pPr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a:defRPr sz="1800"/>
                </a:pPr>
                <a:r>
                  <a:rPr lang="en-US" dirty="0" smtClean="0"/>
                  <a:t>BBS</a:t>
                </a:r>
                <a:endParaRPr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a:defRPr sz="1800"/>
                </a:pPr>
                <a:r>
                  <a:rPr lang="en-US" dirty="0" smtClean="0"/>
                  <a:t>Access</a:t>
                </a:r>
                <a:endParaRPr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825500">
              <a:defRPr>
                <a:solidFill>
                  <a:srgbClr val="000000"/>
                </a:solidFill>
                <a:uFillTx/>
              </a:defRPr>
            </a:pPr>
            <a:r>
              <a:rPr sz="3000" dirty="0">
                <a:solidFill>
                  <a:srgbClr val="33928A">
                    <a:lumMod val="20000"/>
                    <a:lumOff val="80000"/>
                  </a:srgbClr>
                </a:solidFill>
                <a:latin typeface="Courier"/>
                <a:ea typeface="Courier"/>
                <a:cs typeface="Courier"/>
                <a:sym typeface="Courier"/>
              </a:rPr>
              <a:t>&gt;</a:t>
            </a:r>
            <a:r>
              <a:rPr sz="100" dirty="0">
                <a:solidFill>
                  <a:srgbClr val="33928A">
                    <a:lumMod val="20000"/>
                    <a:lumOff val="80000"/>
                  </a:srgbClr>
                </a:solidFill>
                <a:latin typeface="Courier"/>
                <a:ea typeface="Courier"/>
                <a:cs typeface="Courier"/>
                <a:sym typeface="Courier"/>
              </a:rPr>
              <a:t> </a:t>
            </a:r>
            <a:r>
              <a:rPr sz="3000" dirty="0">
                <a:solidFill>
                  <a:srgbClr val="33928A">
                    <a:lumMod val="20000"/>
                    <a:lumOff val="80000"/>
                  </a:srgb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algn="ctr" defTabSz="825500">
                <a:defRPr sz="2800">
                  <a:solidFill>
                    <a:srgbClr val="000000"/>
                  </a:solidFill>
                  <a:uFillTx/>
                  <a:latin typeface="Helvetica Neue Light"/>
                  <a:ea typeface="Helvetica Neue Light"/>
                  <a:cs typeface="Helvetica Neue Light"/>
                  <a:sym typeface="Helvetica Neue Light"/>
                </a:defRPr>
              </a:pPr>
              <a:endParaRPr sz="2800">
                <a:latin typeface="Helvetica Neue Light"/>
                <a:ea typeface="Helvetica Neue Light"/>
                <a:cs typeface="Helvetica Neue Light"/>
                <a:sym typeface="Helvetica Neue Light"/>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a:defRPr b="0">
                <a:solidFill>
                  <a:srgbClr val="000000"/>
                </a:solidFill>
                <a:uFillTx/>
              </a:defRPr>
            </a:pPr>
            <a:r>
              <a:rPr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2756666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6036837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a:defRPr sz="1800" b="0">
                  <a:solidFill>
                    <a:srgbClr val="000000"/>
                  </a:solidFill>
                  <a:uFillTx/>
                </a:defRPr>
              </a:pPr>
              <a:r>
                <a:rPr>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a:solidFill>
                    <a:srgbClr val="000000"/>
                  </a:solidFill>
                  <a:uFillTx/>
                </a:defRPr>
              </a:pPr>
              <a:r>
                <a:rPr sz="1500" b="1">
                  <a:solidFill>
                    <a:srgbClr val="4D4D4D"/>
                  </a:solidFill>
                  <a:uFill>
                    <a:solidFill>
                      <a:srgbClr val="4D4D4D"/>
                    </a:solidFill>
                  </a:uFill>
                </a:rPr>
                <a:t>Manage users </a:t>
              </a:r>
            </a:p>
            <a:p>
              <a:pPr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a:defRPr sz="1800" b="0">
                  <a:solidFill>
                    <a:srgbClr val="000000"/>
                  </a:solidFill>
                  <a:uFillTx/>
                </a:defRPr>
              </a:pPr>
              <a:r>
                <a:rPr>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latin typeface="Arial"/>
              </a:rPr>
              <a:t>Operator</a:t>
            </a:r>
          </a:p>
          <a:p>
            <a:pPr>
              <a:defRPr sz="1800">
                <a:solidFill>
                  <a:srgbClr val="000000"/>
                </a:solidFill>
                <a:uFillTx/>
              </a:defRPr>
            </a:pPr>
            <a:r>
              <a:rPr lang="en-US" sz="2800" b="1" dirty="0" smtClean="0">
                <a:solidFill>
                  <a:srgbClr val="2C95DD"/>
                </a:solidFill>
                <a:uFillTx/>
                <a:latin typeface="Arial"/>
              </a:rPr>
              <a:t>Concerns</a:t>
            </a:r>
            <a:endParaRPr lang="en-US" sz="2800" b="1" dirty="0">
              <a:solidFill>
                <a:srgbClr val="007CA2"/>
              </a:solidFill>
              <a:uFillTx/>
              <a:latin typeface="Arial"/>
            </a:endParaRPr>
          </a:p>
        </p:txBody>
      </p:sp>
    </p:spTree>
    <p:extLst>
      <p:ext uri="{BB962C8B-B14F-4D97-AF65-F5344CB8AC3E}">
        <p14:creationId xmlns:p14="http://schemas.microsoft.com/office/powerpoint/2010/main" val="395378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3928313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646270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Platform: Cloud Foundry</a:t>
            </a:r>
            <a:endParaRPr lang="en-US" sz="2800" dirty="0">
              <a:solidFill>
                <a:srgbClr val="3EA7BC"/>
              </a:solidFill>
              <a:latin typeface="Arial" charset="0"/>
              <a:cs typeface="Arial" charset="0"/>
            </a:endParaRPr>
          </a:p>
        </p:txBody>
      </p:sp>
      <p:sp>
        <p:nvSpPr>
          <p:cNvPr id="19" name="Rounded Rectangle 18"/>
          <p:cNvSpPr/>
          <p:nvPr/>
        </p:nvSpPr>
        <p:spPr>
          <a:xfrm>
            <a:off x="162734" y="1155417"/>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a:xfrm>
            <a:off x="382282" y="2992155"/>
            <a:ext cx="6426200" cy="438150"/>
          </a:xfrm>
          <a:prstGeom prst="roundRect">
            <a:avLst>
              <a:gd name="adj" fmla="val 8938"/>
            </a:avLst>
          </a:prstGeom>
          <a:solidFill>
            <a:schemeClr val="accent3"/>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52944" y="3063592"/>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27544" y="1549117"/>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grpSp>
        <p:nvGrpSpPr>
          <p:cNvPr id="17" name="Group 16"/>
          <p:cNvGrpSpPr/>
          <p:nvPr/>
        </p:nvGrpSpPr>
        <p:grpSpPr>
          <a:xfrm>
            <a:off x="763207" y="3498496"/>
            <a:ext cx="5875345" cy="971903"/>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372757" y="1336392"/>
            <a:ext cx="6362700" cy="1603375"/>
            <a:chOff x="372757" y="1336392"/>
            <a:chExt cx="6362700" cy="1603375"/>
          </a:xfrm>
        </p:grpSpPr>
        <p:sp>
          <p:nvSpPr>
            <p:cNvPr id="3" name="Rounded Rectangle 2"/>
            <p:cNvSpPr/>
            <p:nvPr/>
          </p:nvSpPr>
          <p:spPr>
            <a:xfrm>
              <a:off x="1525282" y="1341155"/>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768669" y="1341155"/>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372757" y="1341155"/>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774769" y="134115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18" name="Rounded Rectangle 17"/>
            <p:cNvSpPr/>
            <p:nvPr/>
          </p:nvSpPr>
          <p:spPr>
            <a:xfrm>
              <a:off x="4786007" y="1336392"/>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sp>
          <p:nvSpPr>
            <p:cNvPr id="33" name="Rounded Rectangle 32"/>
            <p:cNvSpPr/>
            <p:nvPr/>
          </p:nvSpPr>
          <p:spPr>
            <a:xfrm>
              <a:off x="2730917" y="1349092"/>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324990869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3131937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1529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2141456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90021067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698448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2100999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42215503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3328836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5803517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98982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algn="ctr" defTabSz="457200"/>
            <a:endParaRPr kern="120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Services</a:t>
            </a:r>
          </a:p>
        </p:txBody>
      </p:sp>
      <p:sp>
        <p:nvSpPr>
          <p:cNvPr id="672" name="Shape 672"/>
          <p:cNvSpPr/>
          <p:nvPr/>
        </p:nvSpPr>
        <p:spPr>
          <a:xfrm>
            <a:off x="1231773" y="928573"/>
            <a:ext cx="4650180" cy="338554"/>
          </a:xfrm>
          <a:prstGeom prst="rect">
            <a:avLst/>
          </a:prstGeom>
          <a:noFill/>
          <a:ln>
            <a:noFill/>
          </a:ln>
        </p:spPr>
        <p:txBody>
          <a:bodyPr lIns="91425" tIns="45700" rIns="91425" bIns="45700" anchor="t" anchorCtr="0">
            <a:noAutofit/>
          </a:bodyPr>
          <a:lstStyle/>
          <a:p>
            <a:pPr algn="ctr" defTabSz="457200">
              <a:buSzPct val="25000"/>
            </a:pPr>
            <a:r>
              <a:rPr lang="en-US" sz="1600" b="1" kern="1200" dirty="0">
                <a:solidFill>
                  <a:srgbClr val="10253F"/>
                </a:solidFill>
                <a:latin typeface="Roboto"/>
                <a:ea typeface="Roboto"/>
                <a:cs typeface="Roboto"/>
                <a:sym typeface="Roboto"/>
              </a:rPr>
              <a:t>Platform </a:t>
            </a:r>
            <a:r>
              <a:rPr lang="en-US" sz="1600" b="1" kern="1200" dirty="0" smtClean="0">
                <a:solidFill>
                  <a:srgbClr val="10253F"/>
                </a:solidFill>
                <a:latin typeface="Roboto"/>
                <a:ea typeface="Roboto"/>
                <a:cs typeface="Roboto"/>
                <a:sym typeface="Roboto"/>
              </a:rPr>
              <a:t>Runtime (Elastic Runtime)</a:t>
            </a:r>
            <a:endParaRPr lang="en-US" sz="1600" b="1" kern="1200" dirty="0">
              <a:solidFill>
                <a:srgbClr val="10253F"/>
              </a:solidFill>
              <a:latin typeface="Roboto"/>
              <a:ea typeface="Roboto"/>
              <a:cs typeface="Roboto"/>
              <a:sym typeface="Roboto"/>
            </a:endParaRP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algn="ctr" defTabSz="457200">
              <a:buSzPct val="25000"/>
            </a:pPr>
            <a:r>
              <a:rPr lang="en-US" sz="1200" kern="1200">
                <a:solidFill>
                  <a:srgbClr val="262626"/>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457200">
              <a:buSzPct val="25000"/>
            </a:pPr>
            <a:r>
              <a:rPr lang="en-US" sz="1200" kern="1200">
                <a:solidFill>
                  <a:prstClr val="white"/>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algn="ctr" defTabSz="457200"/>
            <a:endParaRPr kern="120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algn="ctr" defTabSz="457200">
              <a:buSzPct val="25000"/>
            </a:pPr>
            <a:r>
              <a:rPr lang="en-US" sz="1600" b="1" kern="120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algn="ctr" defTabSz="457200">
              <a:buSzPct val="25000"/>
            </a:pPr>
            <a:r>
              <a:rPr lang="en-US" sz="1200" kern="1200">
                <a:solidFill>
                  <a:srgbClr val="FFFFFF"/>
                </a:solidFill>
                <a:latin typeface="Roboto"/>
                <a:ea typeface="Roboto"/>
                <a:cs typeface="Roboto"/>
                <a:sym typeface="Roboto"/>
              </a:rPr>
              <a:t>Platform</a:t>
            </a:r>
          </a:p>
          <a:p>
            <a:pPr algn="ctr" defTabSz="457200">
              <a:buSzPct val="25000"/>
            </a:pPr>
            <a:r>
              <a:rPr lang="en-US" sz="1200" kern="120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7055256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707332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304336447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42235869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36989965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12921203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1796588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2755823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667794"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60973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25392"/>
            <a:ext cx="8410575" cy="539844"/>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pic>
        <p:nvPicPr>
          <p:cNvPr id="3" name="Picture 2"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638" y="3924234"/>
            <a:ext cx="706503" cy="471111"/>
          </a:xfrm>
          <a:prstGeom prst="rect">
            <a:avLst/>
          </a:prstGeom>
        </p:spPr>
      </p:pic>
    </p:spTree>
    <p:extLst>
      <p:ext uri="{BB962C8B-B14F-4D97-AF65-F5344CB8AC3E}">
        <p14:creationId xmlns:p14="http://schemas.microsoft.com/office/powerpoint/2010/main" val="20620893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131535"/>
            <a:ext cx="8410575" cy="460375"/>
          </a:xfrm>
        </p:spPr>
        <p:txBody>
          <a:bodyPr/>
          <a:lstStyle/>
          <a:p>
            <a:r>
              <a:rPr lang="en-US" sz="2800" dirty="0">
                <a:solidFill>
                  <a:srgbClr val="2C95DD"/>
                </a:solidFill>
              </a:rPr>
              <a:t>Creating and Binding a 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pic>
        <p:nvPicPr>
          <p:cNvPr id="39" name="Picture 38"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282" y="3661731"/>
            <a:ext cx="706503" cy="471111"/>
          </a:xfrm>
          <a:prstGeom prst="rect">
            <a:avLst/>
          </a:prstGeom>
        </p:spPr>
      </p:pic>
    </p:spTree>
    <p:extLst>
      <p:ext uri="{BB962C8B-B14F-4D97-AF65-F5344CB8AC3E}">
        <p14:creationId xmlns:p14="http://schemas.microsoft.com/office/powerpoint/2010/main" val="36928116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spTree>
    <p:extLst>
      <p:ext uri="{BB962C8B-B14F-4D97-AF65-F5344CB8AC3E}">
        <p14:creationId xmlns:p14="http://schemas.microsoft.com/office/powerpoint/2010/main" val="842119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84841</TotalTime>
  <Words>3109</Words>
  <Application>Microsoft Macintosh PowerPoint</Application>
  <PresentationFormat>On-screen Show (16:9)</PresentationFormat>
  <Paragraphs>677</Paragraphs>
  <Slides>45</Slides>
  <Notes>37</Notes>
  <HiddenSlides>14</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Pivotal_interim_040113_template_</vt:lpstr>
      <vt:lpstr>PowerPoint Presentation</vt:lpstr>
      <vt:lpstr>The Whole Stack</vt:lpstr>
      <vt:lpstr>A Multi-Cloud Platform: Cloud Foundry</vt:lpstr>
      <vt:lpstr>Pivotal Cloud Foundry Architecture</vt:lpstr>
      <vt:lpstr>Elastic Container Runtime</vt:lpstr>
      <vt:lpstr>PowerPoint Presentation</vt:lpstr>
      <vt:lpstr>Overview: Pushing an Application</vt:lpstr>
      <vt:lpstr>Creating and Binding a Service</vt:lpstr>
      <vt:lpstr>Staging an Application</vt:lpstr>
      <vt:lpstr>Platform Runtime – Application Frameworks</vt:lpstr>
      <vt:lpstr>Runtime Benefits With PCF</vt:lpstr>
      <vt:lpstr>PowerPoint Presentation</vt:lpstr>
      <vt:lpstr>Containers and Scaling</vt:lpstr>
      <vt:lpstr>The App-Container Approach - Scaling</vt:lpstr>
      <vt:lpstr>PowerPoint Presentation</vt:lpstr>
      <vt:lpstr>Domains</vt:lpstr>
      <vt:lpstr>Domains – Behind the Scenes</vt:lpstr>
      <vt:lpstr>PowerPoint Presentation</vt:lpstr>
      <vt:lpstr>Log Streaming and Aggregation</vt:lpstr>
      <vt:lpstr>Log Aggregation and CF Components</vt:lpstr>
      <vt:lpstr>Loggregator Components</vt:lpstr>
      <vt:lpstr>Pivotal CF operations</vt:lpstr>
      <vt:lpstr>PowerPoint Presentation</vt:lpstr>
      <vt:lpstr>PowerPoint Presentation</vt:lpstr>
      <vt:lpstr>The Pivotal CF Way</vt:lpstr>
      <vt:lpstr>Operators in the Cloud Native Platform Era</vt:lpstr>
      <vt:lpstr>PowerPoint Presentation</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Raviteja Appalla</cp:lastModifiedBy>
  <cp:revision>543</cp:revision>
  <dcterms:modified xsi:type="dcterms:W3CDTF">2017-08-24T03:03:02Z</dcterms:modified>
</cp:coreProperties>
</file>